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8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58C3"/>
    <a:srgbClr val="FFA500"/>
    <a:srgbClr val="34C300"/>
    <a:srgbClr val="E29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Kas</a:t>
            </a:r>
            <a:r>
              <a:rPr lang="en-US" sz="2800" dirty="0"/>
              <a:t> </a:t>
            </a:r>
            <a:r>
              <a:rPr lang="en-US" sz="2800" dirty="0" err="1"/>
              <a:t>yra</a:t>
            </a:r>
            <a:r>
              <a:rPr lang="en-US" sz="2800" dirty="0"/>
              <a:t> </a:t>
            </a:r>
            <a:r>
              <a:rPr lang="en-US" sz="2800" dirty="0" err="1"/>
              <a:t>egzoplaneta</a:t>
            </a:r>
            <a:r>
              <a:rPr lang="en-US" sz="2800" dirty="0" smtClean="0"/>
              <a:t>? 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Kas yra egzoplaneta?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7F4C-4820-8ADF-AC174C8C708B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4C-4820-8ADF-AC174C8C708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F4C-4820-8ADF-AC174C8C70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4C-4820-8ADF-AC174C8C708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0.59299999999999997</c:v>
                </c:pt>
                <c:pt idx="1">
                  <c:v>0.33300000000000002</c:v>
                </c:pt>
                <c:pt idx="2">
                  <c:v>7.3999999999999996E-2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C-4820-8ADF-AC174C8C708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800" b="1" i="0" u="none" strike="noStrike" cap="all" baseline="0" dirty="0" smtClean="0"/>
              <a:t>Kuri egzoplaneta yra arčiausiai </a:t>
            </a:r>
            <a:r>
              <a:rPr lang="en-US" sz="2800" dirty="0" smtClean="0"/>
              <a:t>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112881397637797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71-4C80-BA31-10C891D2C855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271-4C80-BA31-10C891D2C855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271-4C80-BA31-10C891D2C855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271-4C80-BA31-10C891D2C85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0.26</c:v>
                </c:pt>
                <c:pt idx="1">
                  <c:v>0.11</c:v>
                </c:pt>
                <c:pt idx="2">
                  <c:v>0.19</c:v>
                </c:pt>
                <c:pt idx="3" formatCode="0%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71-4C80-BA31-10C891D2C8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cap="all" baseline="0" dirty="0" err="1" smtClean="0"/>
              <a:t>Kada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buvo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atrasta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ir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patvirtinta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pirmoji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egzoplaneta</a:t>
            </a:r>
            <a:r>
              <a:rPr lang="en-US" sz="2800" b="1" i="0" u="none" strike="noStrike" cap="all" baseline="0" dirty="0" smtClean="0"/>
              <a:t>?</a:t>
            </a:r>
            <a:endParaRPr lang="lt-LT" sz="2800" b="1" i="0" u="none" strike="noStrike" cap="all" baseline="0" dirty="0" smtClean="0"/>
          </a:p>
          <a:p>
            <a:pPr>
              <a:defRPr sz="2800"/>
            </a:pPr>
            <a:r>
              <a:rPr lang="en-US" sz="2800" dirty="0" smtClean="0"/>
              <a:t>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458307830797767"/>
          <c:y val="1.4062482192949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6A-4F74-9F78-8729E3B50A76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6A-4F74-9F78-8729E3B50A7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6A-4F74-9F78-8729E3B50A76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36A-4F74-9F78-8729E3B50A76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0.44</c:v>
                </c:pt>
                <c:pt idx="1">
                  <c:v>0.15</c:v>
                </c:pt>
                <c:pt idx="2">
                  <c:v>0.11</c:v>
                </c:pt>
                <c:pt idx="3" formatCode="0%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6A-4F74-9F78-8729E3B50A7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cap="all" baseline="0" dirty="0" smtClean="0"/>
              <a:t>S</a:t>
            </a:r>
            <a:r>
              <a:rPr lang="lt-LT" sz="2400" b="1" i="0" u="none" strike="noStrike" cap="all" baseline="0" dirty="0" smtClean="0"/>
              <a:t>ėkmingiausias egzoplanetų aptikimo būdas</a:t>
            </a:r>
          </a:p>
          <a:p>
            <a:pPr>
              <a:defRPr sz="2800"/>
            </a:pPr>
            <a:r>
              <a:rPr lang="en-US" sz="2400" dirty="0" smtClean="0"/>
              <a:t>(Respondent</a:t>
            </a:r>
            <a:r>
              <a:rPr lang="lt-LT" sz="2400" dirty="0" smtClean="0"/>
              <a:t>ų</a:t>
            </a:r>
            <a:r>
              <a:rPr lang="lt-LT" sz="2400" baseline="0" dirty="0" smtClean="0"/>
              <a:t> sk. </a:t>
            </a:r>
            <a:r>
              <a:rPr lang="en-US" sz="2400" baseline="0" dirty="0" smtClean="0"/>
              <a:t>%)</a:t>
            </a:r>
            <a:endParaRPr lang="en-US" sz="2400" dirty="0"/>
          </a:p>
        </c:rich>
      </c:tx>
      <c:layout>
        <c:manualLayout>
          <c:xMode val="edge"/>
          <c:yMode val="edge"/>
          <c:x val="0.14493835329407354"/>
          <c:y val="1.9116060045108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99-4B78-8EB1-0EEBCF230231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399-4B78-8EB1-0EEBCF230231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399-4B78-8EB1-0EEBCF230231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399-4B78-8EB1-0EEBCF23023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0.63</c:v>
                </c:pt>
                <c:pt idx="1">
                  <c:v>0.37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99-4B78-8EB1-0EEBCF23023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000" b="1" i="0" u="none" strike="noStrike" cap="all" baseline="0" dirty="0" smtClean="0"/>
              <a:t>NUO KO PRIKlauso laisvojo </a:t>
            </a:r>
          </a:p>
          <a:p>
            <a:pPr>
              <a:defRPr sz="2800"/>
            </a:pPr>
            <a:r>
              <a:rPr lang="lt-LT" sz="2000" b="1" i="0" u="none" strike="noStrike" cap="all" baseline="0" dirty="0" smtClean="0"/>
              <a:t>Kritimo pagreitis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0244244997644137"/>
          <c:y val="3.03633930381787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4C-46B6-9747-F5F0A433A45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4C-46B6-9747-F5F0A433A45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4C-46B6-9747-F5F0A433A45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A4C-46B6-9747-F5F0A433A45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0.74</c:v>
                </c:pt>
                <c:pt idx="1">
                  <c:v>0.11</c:v>
                </c:pt>
                <c:pt idx="2">
                  <c:v>0.15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4C-46B6-9747-F5F0A433A45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 smtClean="0"/>
              <a:t>Kokia yra laisvojo kritimo pagreičio vertė Žemėje?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AE-414C-8677-136D135353D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AE-414C-8677-136D135353D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3AE-414C-8677-136D135353D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3AE-414C-8677-136D135353D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7.0000000000000007E-2</c:v>
                </c:pt>
                <c:pt idx="1">
                  <c:v>0.93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AE-414C-8677-136D135353D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 smtClean="0"/>
              <a:t>KĄ astronomijoje vadiname gyvenamąja</a:t>
            </a:r>
          </a:p>
          <a:p>
            <a:pPr>
              <a:defRPr sz="2800"/>
            </a:pPr>
            <a:r>
              <a:rPr lang="lt-LT" sz="2400" b="1" i="0" u="none" strike="noStrike" cap="all" baseline="0" dirty="0" smtClean="0"/>
              <a:t>zona?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809-486C-A70E-8AAC214875B9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809-486C-A70E-8AAC214875B9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809-486C-A70E-8AAC214875B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809-486C-A70E-8AAC214875B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0.03</c:v>
                </c:pt>
                <c:pt idx="1">
                  <c:v>0.41</c:v>
                </c:pt>
                <c:pt idx="2">
                  <c:v>0.56000000000000005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09-486C-A70E-8AAC214875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71A-483D-9CC6-E0853654CBEB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71A-483D-9CC6-E0853654CBE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71A-483D-9CC6-E0853654CBE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71A-483D-9CC6-E0853654CBE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0.37</c:v>
                </c:pt>
                <c:pt idx="1">
                  <c:v>0.63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1A-483D-9CC6-E0853654CBE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A0-4E23-A723-F5FDAECC24C2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A0-4E23-A723-F5FDAECC24C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BA0-4E23-A723-F5FDAECC24C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BA0-4E23-A723-F5FDAECC24C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0.52</c:v>
                </c:pt>
                <c:pt idx="1">
                  <c:v>0.48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A0-4E23-A723-F5FDAECC24C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0198D-4BAD-466B-82E7-1711DE06F9A0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C703E-BEC8-4B33-B187-21F6E5EFC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3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392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9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20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4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5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7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BEE8EE-1078-45AF-85DB-1D2A0480969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0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3105" y="374068"/>
            <a:ext cx="7439890" cy="4268965"/>
          </a:xfrm>
        </p:spPr>
        <p:txBody>
          <a:bodyPr anchor="t"/>
          <a:lstStyle/>
          <a:p>
            <a:pPr algn="ctr"/>
            <a:r>
              <a:rPr lang="lt-LT" cap="none" dirty="0" smtClean="0">
                <a:cs typeface="Times New Roman" panose="02020603050405020304" pitchFamily="18" charset="0"/>
              </a:rPr>
              <a:t>Egzoplanetos ir gyvybė </a:t>
            </a:r>
            <a:r>
              <a:rPr lang="lt-LT" cap="none" dirty="0">
                <a:cs typeface="Times New Roman" panose="02020603050405020304" pitchFamily="18" charset="0"/>
              </a:rPr>
              <a:t>kitose </a:t>
            </a:r>
            <a:r>
              <a:rPr lang="lt-LT" cap="none" dirty="0" smtClean="0">
                <a:cs typeface="Times New Roman" panose="02020603050405020304" pitchFamily="18" charset="0"/>
              </a:rPr>
              <a:t>planetose.</a:t>
            </a:r>
            <a:br>
              <a:rPr lang="lt-LT" cap="none" dirty="0" smtClean="0">
                <a:cs typeface="Times New Roman" panose="02020603050405020304" pitchFamily="18" charset="0"/>
              </a:rPr>
            </a:br>
            <a:r>
              <a:rPr lang="en-US" cap="none" dirty="0" smtClean="0">
                <a:cs typeface="Times New Roman" panose="02020603050405020304" pitchFamily="18" charset="0"/>
              </a:rPr>
              <a:t/>
            </a:r>
            <a:br>
              <a:rPr lang="en-US" cap="none" dirty="0" smtClean="0">
                <a:cs typeface="Times New Roman" panose="02020603050405020304" pitchFamily="18" charset="0"/>
              </a:rPr>
            </a:br>
            <a:r>
              <a:rPr lang="lt-LT" cap="none" dirty="0" smtClean="0">
                <a:cs typeface="Times New Roman" panose="02020603050405020304" pitchFamily="18" charset="0"/>
              </a:rPr>
              <a:t>APKLAUSOS ANALIZĖ</a:t>
            </a:r>
            <a: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7269" y="4350892"/>
            <a:ext cx="10901410" cy="2329308"/>
          </a:xfrm>
        </p:spPr>
        <p:txBody>
          <a:bodyPr/>
          <a:lstStyle/>
          <a:p>
            <a:pPr algn="r"/>
            <a:r>
              <a:rPr lang="lt-LT" dirty="0" smtClean="0">
                <a:solidFill>
                  <a:schemeClr val="tx1"/>
                </a:solidFill>
              </a:rPr>
              <a:t>	Darbą parengė:</a:t>
            </a:r>
          </a:p>
          <a:p>
            <a:pPr algn="r"/>
            <a:r>
              <a:rPr lang="lt-LT" dirty="0" smtClean="0">
                <a:solidFill>
                  <a:schemeClr val="tx1"/>
                </a:solidFill>
              </a:rPr>
              <a:t>																        Augustas Arcišauskis																	</a:t>
            </a:r>
            <a:r>
              <a:rPr lang="lt-LT" dirty="0">
                <a:solidFill>
                  <a:schemeClr val="tx1"/>
                </a:solidFill>
              </a:rPr>
              <a:t>	</a:t>
            </a:r>
            <a:r>
              <a:rPr lang="lt-LT" dirty="0" smtClean="0">
                <a:solidFill>
                  <a:schemeClr val="tx1"/>
                </a:solidFill>
              </a:rPr>
              <a:t>          Arijus Zuzevičius																		  Edvardas Janevičius															                     Lukas Markulis           		</a:t>
            </a:r>
          </a:p>
        </p:txBody>
      </p:sp>
    </p:spTree>
    <p:extLst>
      <p:ext uri="{BB962C8B-B14F-4D97-AF65-F5344CB8AC3E}">
        <p14:creationId xmlns:p14="http://schemas.microsoft.com/office/powerpoint/2010/main" val="42669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94" y="2152616"/>
            <a:ext cx="11236196" cy="36057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800" dirty="0" smtClean="0">
                <a:solidFill>
                  <a:schemeClr val="tx1"/>
                </a:solidFill>
              </a:rPr>
              <a:t>Žvaigždė Kentauro proksima yra </a:t>
            </a:r>
            <a:r>
              <a:rPr lang="lt-LT" sz="2800" dirty="0">
                <a:solidFill>
                  <a:schemeClr val="tx1"/>
                </a:solidFill>
              </a:rPr>
              <a:t>artimiausia mūsų </a:t>
            </a:r>
            <a:r>
              <a:rPr lang="lt-LT" sz="2800" dirty="0" smtClean="0">
                <a:solidFill>
                  <a:schemeClr val="tx1"/>
                </a:solidFill>
              </a:rPr>
              <a:t>Saulei. Tą žvaigždę orbituoja tokia planeta kaip Proxima Centauri b (liet. vert., Kentauro Proksima b), todėl tai yra egzoplaneta arčiausiai Saulės sistemos.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9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51711883"/>
              </p:ext>
            </p:extLst>
          </p:nvPr>
        </p:nvGraphicFramePr>
        <p:xfrm>
          <a:off x="2328298" y="386870"/>
          <a:ext cx="11029949" cy="614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" y="2615078"/>
            <a:ext cx="5425686" cy="1706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239257" y="2950759"/>
            <a:ext cx="9389543" cy="2690997"/>
            <a:chOff x="314325" y="3295074"/>
            <a:chExt cx="9389543" cy="2690997"/>
          </a:xfrm>
        </p:grpSpPr>
        <p:sp>
          <p:nvSpPr>
            <p:cNvPr id="23" name="TextBox 1"/>
            <p:cNvSpPr txBox="1"/>
            <p:nvPr/>
          </p:nvSpPr>
          <p:spPr>
            <a:xfrm>
              <a:off x="6419296" y="344705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30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325" y="3295074"/>
              <a:ext cx="1581147" cy="1366133"/>
              <a:chOff x="314325" y="3295074"/>
              <a:chExt cx="1581147" cy="136613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4325" y="3639603"/>
                <a:ext cx="367244" cy="367244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238820" y="361763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 smtClean="0">
                    <a:solidFill>
                      <a:srgbClr val="FFA500"/>
                    </a:solidFill>
                  </a:rPr>
                  <a:t>44</a:t>
                </a:r>
                <a:r>
                  <a:rPr lang="en-US" dirty="0" smtClean="0">
                    <a:solidFill>
                      <a:srgbClr val="FFA500"/>
                    </a:solidFill>
                  </a:rPr>
                  <a:t>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55" y="4346045"/>
                <a:ext cx="189785" cy="189785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216306" y="4291875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11%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5289" y="4034195"/>
                <a:ext cx="230719" cy="230719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221889" y="3945663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0E58C3"/>
                    </a:solidFill>
                  </a:rPr>
                  <a:t>15%</a:t>
                </a:r>
                <a:endParaRPr lang="en-US" dirty="0">
                  <a:solidFill>
                    <a:srgbClr val="0E58C3"/>
                  </a:solidFill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5182" y="3295074"/>
                <a:ext cx="303963" cy="303963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232126" y="3310163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30%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5" name="TextBox 1"/>
            <p:cNvSpPr txBox="1"/>
            <p:nvPr/>
          </p:nvSpPr>
          <p:spPr>
            <a:xfrm>
              <a:off x="6168572" y="512041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11%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8598948" y="415976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44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7287409" y="5352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15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8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3084" y="2916382"/>
            <a:ext cx="977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 smtClean="0"/>
              <a:t>Pirmoji egzoplaneta yra atrasta ir patvirtinta 1995 m.</a:t>
            </a:r>
          </a:p>
          <a:p>
            <a:pPr algn="ctr"/>
            <a:r>
              <a:rPr lang="lt-LT" sz="2800" dirty="0" smtClean="0"/>
              <a:t>(51 Pegasi b)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2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77" y="162381"/>
            <a:ext cx="8129998" cy="1683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522937294"/>
              </p:ext>
            </p:extLst>
          </p:nvPr>
        </p:nvGraphicFramePr>
        <p:xfrm>
          <a:off x="1839976" y="1845634"/>
          <a:ext cx="9067800" cy="502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388637" y="712501"/>
            <a:ext cx="7392556" cy="4929847"/>
            <a:chOff x="2388637" y="712501"/>
            <a:chExt cx="7392556" cy="49298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8637" y="1004007"/>
              <a:ext cx="354998" cy="3549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0776" y="1486960"/>
              <a:ext cx="230719" cy="23071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948052" y="712501"/>
              <a:ext cx="6833141" cy="4929847"/>
              <a:chOff x="2948052" y="712501"/>
              <a:chExt cx="6833141" cy="492984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948052" y="712501"/>
                <a:ext cx="6833141" cy="4929847"/>
                <a:chOff x="2948052" y="712501"/>
                <a:chExt cx="6833141" cy="4929847"/>
              </a:xfrm>
            </p:grpSpPr>
            <p:sp>
              <p:nvSpPr>
                <p:cNvPr id="6" name="TextBox 1"/>
                <p:cNvSpPr txBox="1"/>
                <p:nvPr/>
              </p:nvSpPr>
              <p:spPr>
                <a:xfrm>
                  <a:off x="6568158" y="5008797"/>
                  <a:ext cx="1104920" cy="633551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/>
                  <a:r>
                    <a:rPr lang="lt-LT" sz="2000" b="1" dirty="0" smtClean="0">
                      <a:solidFill>
                        <a:schemeClr val="accent1"/>
                      </a:solidFill>
                    </a:rPr>
                    <a:t>63</a:t>
                  </a:r>
                  <a:r>
                    <a:rPr lang="en-US" sz="2000" b="1" dirty="0" smtClean="0">
                      <a:solidFill>
                        <a:schemeClr val="accent1"/>
                      </a:solidFill>
                    </a:rPr>
                    <a:t>%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  <a:p>
                  <a:endParaRPr lang="en-US" sz="1100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9160510" y="1004007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lt-LT" dirty="0" smtClean="0">
                      <a:solidFill>
                        <a:srgbClr val="FFA500"/>
                      </a:solidFill>
                    </a:rPr>
                    <a:t>63</a:t>
                  </a:r>
                  <a:r>
                    <a:rPr lang="en-US" dirty="0" smtClean="0">
                      <a:solidFill>
                        <a:srgbClr val="FFA500"/>
                      </a:solidFill>
                    </a:rPr>
                    <a:t>%</a:t>
                  </a:r>
                  <a:endParaRPr lang="en-US" dirty="0">
                    <a:solidFill>
                      <a:srgbClr val="FFA500"/>
                    </a:solidFill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948052" y="1533013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lt-LT" dirty="0" smtClean="0">
                      <a:solidFill>
                        <a:srgbClr val="0E58C3"/>
                      </a:solidFill>
                    </a:rPr>
                    <a:t>37</a:t>
                  </a:r>
                  <a:r>
                    <a:rPr lang="en-US" dirty="0" smtClean="0">
                      <a:solidFill>
                        <a:srgbClr val="0E58C3"/>
                      </a:solidFill>
                    </a:rPr>
                    <a:t>%</a:t>
                  </a:r>
                  <a:endParaRPr lang="en-US" dirty="0">
                    <a:solidFill>
                      <a:srgbClr val="0E58C3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898680" y="712501"/>
                  <a:ext cx="1474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0%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TextBox 1"/>
              <p:cNvSpPr txBox="1"/>
              <p:nvPr/>
            </p:nvSpPr>
            <p:spPr>
              <a:xfrm>
                <a:off x="5015583" y="4284897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 smtClean="0">
                    <a:solidFill>
                      <a:schemeClr val="accent1"/>
                    </a:solidFill>
                  </a:rPr>
                  <a:t>37</a:t>
                </a:r>
                <a:r>
                  <a:rPr lang="en-US" sz="2000" b="1" dirty="0" smtClean="0">
                    <a:solidFill>
                      <a:schemeClr val="accent1"/>
                    </a:solidFill>
                  </a:rPr>
                  <a:t>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al_veloc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814" y="1737359"/>
            <a:ext cx="3913909" cy="2201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966349" y="3938933"/>
            <a:ext cx="362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/>
              <a:t>Atrastos 737 planetos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79424" y="81485"/>
            <a:ext cx="5434022" cy="3524819"/>
            <a:chOff x="5079424" y="93130"/>
            <a:chExt cx="5434022" cy="3524819"/>
          </a:xfrm>
        </p:grpSpPr>
        <p:pic>
          <p:nvPicPr>
            <p:cNvPr id="6" name="transit_method_single_planet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079424" y="93130"/>
              <a:ext cx="5434022" cy="30566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5984260" y="3156284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 smtClean="0"/>
                <a:t>Atrastos 3055 planetos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6537" y="3841264"/>
            <a:ext cx="3945740" cy="2522882"/>
            <a:chOff x="6486537" y="3841264"/>
            <a:chExt cx="3945740" cy="2522882"/>
          </a:xfrm>
        </p:grpSpPr>
        <p:pic>
          <p:nvPicPr>
            <p:cNvPr id="9" name="direct_imaging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486537" y="3841264"/>
              <a:ext cx="3775029" cy="21234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807928" y="5902481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 smtClean="0"/>
                <a:t>Atrastos 45 planetos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8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9880"/>
            <a:ext cx="5434236" cy="155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46044795"/>
              </p:ext>
            </p:extLst>
          </p:nvPr>
        </p:nvGraphicFramePr>
        <p:xfrm>
          <a:off x="3562350" y="76509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45537" y="2718392"/>
            <a:ext cx="9655969" cy="2046665"/>
            <a:chOff x="445537" y="2718392"/>
            <a:chExt cx="9655969" cy="2046665"/>
          </a:xfrm>
        </p:grpSpPr>
        <p:grpSp>
          <p:nvGrpSpPr>
            <p:cNvPr id="13" name="Group 12"/>
            <p:cNvGrpSpPr/>
            <p:nvPr/>
          </p:nvGrpSpPr>
          <p:grpSpPr>
            <a:xfrm>
              <a:off x="445537" y="3174444"/>
              <a:ext cx="9655969" cy="1590613"/>
              <a:chOff x="445537" y="3174444"/>
              <a:chExt cx="9655969" cy="159061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5537" y="3174444"/>
                <a:ext cx="354998" cy="35499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6892" y="3652838"/>
                <a:ext cx="202886" cy="20288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12" y="3983882"/>
                <a:ext cx="295248" cy="29524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261938" y="31744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 smtClean="0">
                    <a:solidFill>
                      <a:srgbClr val="FFA500"/>
                    </a:solidFill>
                  </a:rPr>
                  <a:t>74</a:t>
                </a:r>
                <a:r>
                  <a:rPr lang="en-US" dirty="0" smtClean="0">
                    <a:solidFill>
                      <a:srgbClr val="FFA500"/>
                    </a:solidFill>
                  </a:rPr>
                  <a:t>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154801" y="3571478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lt-LT" dirty="0" smtClean="0">
                    <a:solidFill>
                      <a:srgbClr val="0E58C3"/>
                    </a:solidFill>
                  </a:rPr>
                  <a:t>11</a:t>
                </a:r>
                <a:r>
                  <a:rPr lang="en-US" dirty="0" smtClean="0">
                    <a:solidFill>
                      <a:srgbClr val="0E58C3"/>
                    </a:solidFill>
                  </a:rPr>
                  <a:t>%</a:t>
                </a:r>
                <a:endParaRPr lang="en-US" dirty="0">
                  <a:solidFill>
                    <a:srgbClr val="0E58C3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252008" y="39498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1</a:t>
                </a:r>
                <a:r>
                  <a:rPr lang="lt-LT" dirty="0" smtClean="0">
                    <a:solidFill>
                      <a:srgbClr val="34C300"/>
                    </a:solidFill>
                  </a:rPr>
                  <a:t>5</a:t>
                </a:r>
                <a:r>
                  <a:rPr lang="en-US" dirty="0" smtClean="0">
                    <a:solidFill>
                      <a:srgbClr val="34C300"/>
                    </a:solidFill>
                  </a:rPr>
                  <a:t>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sp>
            <p:nvSpPr>
              <p:cNvPr id="12" name="TextBox 1"/>
              <p:cNvSpPr txBox="1"/>
              <p:nvPr/>
            </p:nvSpPr>
            <p:spPr>
              <a:xfrm>
                <a:off x="8996586" y="4131506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 smtClean="0">
                    <a:solidFill>
                      <a:schemeClr val="accent1"/>
                    </a:solidFill>
                  </a:rPr>
                  <a:t>74</a:t>
                </a:r>
                <a:r>
                  <a:rPr lang="en-US" sz="2000" b="1" dirty="0" smtClean="0">
                    <a:solidFill>
                      <a:schemeClr val="accent1"/>
                    </a:solidFill>
                  </a:rPr>
                  <a:t>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  <p:sp>
          <p:nvSpPr>
            <p:cNvPr id="14" name="TextBox 1"/>
            <p:cNvSpPr txBox="1"/>
            <p:nvPr/>
          </p:nvSpPr>
          <p:spPr>
            <a:xfrm>
              <a:off x="7395931" y="271839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15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6736005" y="343750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11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4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498" y="2046512"/>
            <a:ext cx="8534400" cy="3615267"/>
          </a:xfrm>
        </p:spPr>
        <p:txBody>
          <a:bodyPr anchor="t"/>
          <a:lstStyle/>
          <a:p>
            <a:pPr marL="0" indent="0" algn="ctr">
              <a:buNone/>
            </a:pPr>
            <a:r>
              <a:rPr lang="lt-LT" sz="2800" dirty="0">
                <a:solidFill>
                  <a:schemeClr val="tx1"/>
                </a:solidFill>
              </a:rPr>
              <a:t>Didesniame aukštyje laisvojo kritimo pagreitis mažesnis, nes mažesnė traukos jėga.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48" y="3358505"/>
            <a:ext cx="2591100" cy="1716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0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37439234"/>
              </p:ext>
            </p:extLst>
          </p:nvPr>
        </p:nvGraphicFramePr>
        <p:xfrm>
          <a:off x="3097893" y="779609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0" y="2630278"/>
            <a:ext cx="5594526" cy="1827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45080" y="2313502"/>
            <a:ext cx="8651506" cy="3249842"/>
            <a:chOff x="345080" y="2313502"/>
            <a:chExt cx="8651506" cy="3249842"/>
          </a:xfrm>
        </p:grpSpPr>
        <p:sp>
          <p:nvSpPr>
            <p:cNvPr id="6" name="TextBox 1"/>
            <p:cNvSpPr txBox="1"/>
            <p:nvPr/>
          </p:nvSpPr>
          <p:spPr>
            <a:xfrm>
              <a:off x="7355265" y="4611576"/>
              <a:ext cx="1564355" cy="95176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800" b="1" dirty="0" smtClean="0">
                  <a:solidFill>
                    <a:schemeClr val="accent1"/>
                  </a:solidFill>
                </a:rPr>
                <a:t>93</a:t>
              </a:r>
              <a:r>
                <a:rPr lang="en-US" sz="2800" b="1" dirty="0" smtClean="0">
                  <a:solidFill>
                    <a:schemeClr val="accent1"/>
                  </a:solidFill>
                </a:rPr>
                <a:t>%</a:t>
              </a:r>
              <a:endParaRPr lang="en-US" sz="28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7891666" y="231350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7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080" y="3698940"/>
              <a:ext cx="401324" cy="4013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647" y="3062792"/>
              <a:ext cx="203635" cy="20363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83746" y="297994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7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6667" y="3698940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93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75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3940006"/>
              </p:ext>
            </p:extLst>
          </p:nvPr>
        </p:nvGraphicFramePr>
        <p:xfrm>
          <a:off x="3412218" y="80818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8" y="1460847"/>
            <a:ext cx="6548674" cy="134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362104" y="1878787"/>
            <a:ext cx="9738828" cy="2671284"/>
            <a:chOff x="362104" y="1878787"/>
            <a:chExt cx="9738828" cy="2671284"/>
          </a:xfrm>
        </p:grpSpPr>
        <p:sp>
          <p:nvSpPr>
            <p:cNvPr id="5" name="TextBox 1"/>
            <p:cNvSpPr txBox="1"/>
            <p:nvPr/>
          </p:nvSpPr>
          <p:spPr>
            <a:xfrm>
              <a:off x="8120256" y="210925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3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6" name="TextBox 1"/>
            <p:cNvSpPr txBox="1"/>
            <p:nvPr/>
          </p:nvSpPr>
          <p:spPr>
            <a:xfrm>
              <a:off x="8996012" y="3808927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41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710546" y="3916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56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1710" y="2216943"/>
              <a:ext cx="147452" cy="1474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5926" y="1878787"/>
              <a:ext cx="230464" cy="230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" y="2426026"/>
              <a:ext cx="378107" cy="3781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013681" y="243480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34C300"/>
                  </a:solidFill>
                </a:rPr>
                <a:t>56</a:t>
              </a:r>
              <a:r>
                <a:rPr lang="en-US" dirty="0" smtClean="0">
                  <a:solidFill>
                    <a:srgbClr val="34C300"/>
                  </a:solidFill>
                </a:rPr>
                <a:t>%</a:t>
              </a:r>
              <a:endParaRPr lang="en-US" dirty="0">
                <a:solidFill>
                  <a:srgbClr val="34C3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5132" y="210600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3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7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6" y="850056"/>
            <a:ext cx="8934450" cy="50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60000"/>
                <a:lumOff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887" y="22648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sz="4000" dirty="0" smtClean="0"/>
              <a:t>Apklausos tikslas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2" y="2009775"/>
            <a:ext cx="9486544" cy="35581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400" dirty="0" smtClean="0">
                <a:solidFill>
                  <a:schemeClr val="tx1"/>
                </a:solidFill>
              </a:rPr>
              <a:t>Tikslas – apklausus fiziką besimokančius asmenis, sužinoti, kiek jie turi žinių astronomijos srityje, būtent apie egzoplanetas ir gyvybę kitose planetose. Gautus apklausos rezultatus aptarti.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56" y="3952875"/>
            <a:ext cx="3567861" cy="1351327"/>
          </a:xfrm>
          <a:prstGeom prst="rect">
            <a:avLst/>
          </a:prstGeom>
          <a:ln w="2286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340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129" y="-25192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dirty="0" smtClean="0"/>
              <a:t>Atvirasis klausimas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02" y="827110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12086622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304587" y="1289140"/>
            <a:ext cx="5150353" cy="4092204"/>
            <a:chOff x="2304587" y="1289140"/>
            <a:chExt cx="5150353" cy="4092204"/>
          </a:xfrm>
        </p:grpSpPr>
        <p:sp>
          <p:nvSpPr>
            <p:cNvPr id="6" name="TextBox 1"/>
            <p:cNvSpPr txBox="1"/>
            <p:nvPr/>
          </p:nvSpPr>
          <p:spPr>
            <a:xfrm>
              <a:off x="4632364" y="4747793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63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350020" y="411424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37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3873" y="1383345"/>
              <a:ext cx="179672" cy="179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04587" y="1657847"/>
              <a:ext cx="188958" cy="18895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716055" y="128914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37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716" y="156776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63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69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53419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2278217"/>
            <a:ext cx="9442477" cy="37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485900"/>
            <a:ext cx="11107738" cy="3615267"/>
          </a:xfrm>
        </p:spPr>
        <p:txBody>
          <a:bodyPr/>
          <a:lstStyle/>
          <a:p>
            <a:pPr marL="0" indent="0">
              <a:buNone/>
            </a:pPr>
            <a:r>
              <a:rPr lang="lt-LT" dirty="0">
                <a:solidFill>
                  <a:schemeClr val="tx1"/>
                </a:solidFill>
              </a:rPr>
              <a:t>Čikagos t</a:t>
            </a:r>
            <a:r>
              <a:rPr lang="lt-LT" dirty="0" smtClean="0">
                <a:solidFill>
                  <a:schemeClr val="tx1"/>
                </a:solidFill>
              </a:rPr>
              <a:t>echnologijų </a:t>
            </a:r>
            <a:r>
              <a:rPr lang="lt-LT" dirty="0">
                <a:solidFill>
                  <a:schemeClr val="tx1"/>
                </a:solidFill>
              </a:rPr>
              <a:t>u</a:t>
            </a:r>
            <a:r>
              <a:rPr lang="lt-LT" dirty="0" smtClean="0">
                <a:solidFill>
                  <a:schemeClr val="tx1"/>
                </a:solidFill>
              </a:rPr>
              <a:t>niversitetas </a:t>
            </a:r>
            <a:r>
              <a:rPr lang="lt-LT" dirty="0">
                <a:solidFill>
                  <a:schemeClr val="tx1"/>
                </a:solidFill>
              </a:rPr>
              <a:t>atliko </a:t>
            </a:r>
            <a:r>
              <a:rPr lang="lt-LT" dirty="0" smtClean="0">
                <a:solidFill>
                  <a:schemeClr val="tx1"/>
                </a:solidFill>
              </a:rPr>
              <a:t>tyrimus ir </a:t>
            </a:r>
            <a:r>
              <a:rPr lang="lt-LT" dirty="0">
                <a:solidFill>
                  <a:schemeClr val="tx1"/>
                </a:solidFill>
              </a:rPr>
              <a:t>nustatė, kad planeta 3,5 </a:t>
            </a:r>
            <a:r>
              <a:rPr lang="lt-LT" dirty="0" smtClean="0">
                <a:solidFill>
                  <a:schemeClr val="tx1"/>
                </a:solidFill>
              </a:rPr>
              <a:t>karto </a:t>
            </a:r>
            <a:r>
              <a:rPr lang="lt-LT" dirty="0">
                <a:solidFill>
                  <a:schemeClr val="tx1"/>
                </a:solidFill>
              </a:rPr>
              <a:t>didesnė už Žemę gali palaikyti </a:t>
            </a:r>
            <a:r>
              <a:rPr lang="lt-LT" dirty="0" smtClean="0">
                <a:solidFill>
                  <a:schemeClr val="tx1"/>
                </a:solidFill>
              </a:rPr>
              <a:t>skystą jūrą </a:t>
            </a:r>
            <a:r>
              <a:rPr lang="lt-LT" dirty="0">
                <a:solidFill>
                  <a:schemeClr val="tx1"/>
                </a:solidFill>
              </a:rPr>
              <a:t>po ledu net 5 milijardus metų, tai yra pakankamai ilgas laiko tarpas tam kad atsirastų gyvybė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13892" y="-25399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lt-LT" dirty="0" smtClean="0"/>
              <a:t>Atvirasis klausimas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97" y="761646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64841677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863023" y="1316250"/>
            <a:ext cx="5617336" cy="3920570"/>
            <a:chOff x="1863023" y="1316250"/>
            <a:chExt cx="5617336" cy="39205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399513"/>
              <a:ext cx="179672" cy="1796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699943"/>
              <a:ext cx="188958" cy="18895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49342" y="131625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52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0003" y="159487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48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6375439" y="4603269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52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4632364" y="4517544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48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04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881982"/>
            <a:ext cx="9586848" cy="545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931659"/>
            <a:ext cx="3462049" cy="47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795210"/>
            <a:ext cx="9013225" cy="961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" y="191657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091" y="1407017"/>
            <a:ext cx="10919653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800" dirty="0">
                <a:solidFill>
                  <a:schemeClr val="tx1"/>
                </a:solidFill>
              </a:rPr>
              <a:t>Mokslininkai atrado, kad pati paprasčiausia </a:t>
            </a:r>
            <a:r>
              <a:rPr lang="lt-LT" sz="2800" dirty="0" smtClean="0">
                <a:solidFill>
                  <a:schemeClr val="tx1"/>
                </a:solidFill>
              </a:rPr>
              <a:t>gyvyb</a:t>
            </a:r>
            <a:r>
              <a:rPr lang="lt-LT" sz="2800" dirty="0">
                <a:solidFill>
                  <a:schemeClr val="tx1"/>
                </a:solidFill>
              </a:rPr>
              <a:t>ė</a:t>
            </a:r>
            <a:r>
              <a:rPr lang="lt-LT" sz="2800" dirty="0" smtClean="0">
                <a:solidFill>
                  <a:schemeClr val="tx1"/>
                </a:solidFill>
              </a:rPr>
              <a:t> </a:t>
            </a:r>
            <a:r>
              <a:rPr lang="lt-LT" sz="2800" dirty="0">
                <a:solidFill>
                  <a:schemeClr val="tx1"/>
                </a:solidFill>
              </a:rPr>
              <a:t>buvo sudaryta iš RNR (Ribonukleino rūgšties) polimerų, kurie buvo atgabenti meteoritais į Žemę.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365829"/>
            <a:ext cx="9089345" cy="2290535"/>
          </a:xfrm>
        </p:spPr>
        <p:txBody>
          <a:bodyPr>
            <a:normAutofit/>
          </a:bodyPr>
          <a:lstStyle/>
          <a:p>
            <a:pPr algn="ctr"/>
            <a:r>
              <a:rPr lang="lt-LT" sz="4400" dirty="0" smtClean="0"/>
              <a:t>IŠVADA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055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3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524932"/>
            <a:ext cx="8534400" cy="1507067"/>
          </a:xfrm>
        </p:spPr>
        <p:txBody>
          <a:bodyPr/>
          <a:lstStyle/>
          <a:p>
            <a:pPr algn="ctr"/>
            <a:r>
              <a:rPr lang="lt-LT" dirty="0" smtClean="0"/>
              <a:t>Pagrindiniai darbo KRITERIJAI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2105025"/>
            <a:ext cx="8534400" cy="3615267"/>
          </a:xfrm>
        </p:spPr>
        <p:txBody>
          <a:bodyPr anchor="t"/>
          <a:lstStyle/>
          <a:p>
            <a:r>
              <a:rPr lang="lt-LT" dirty="0" smtClean="0">
                <a:solidFill>
                  <a:schemeClr val="tx1"/>
                </a:solidFill>
              </a:rPr>
              <a:t>Apklausa buvo paskelbta per </a:t>
            </a:r>
            <a:r>
              <a:rPr lang="lt-LT" u="sng" dirty="0" smtClean="0">
                <a:solidFill>
                  <a:schemeClr val="tx1"/>
                </a:solidFill>
              </a:rPr>
              <a:t>www.apklausa.lt</a:t>
            </a:r>
            <a:r>
              <a:rPr lang="lt-LT" dirty="0">
                <a:solidFill>
                  <a:schemeClr val="tx1"/>
                </a:solidFill>
              </a:rPr>
              <a:t> </a:t>
            </a:r>
            <a:r>
              <a:rPr lang="lt-LT" dirty="0" smtClean="0">
                <a:solidFill>
                  <a:schemeClr val="tx1"/>
                </a:solidFill>
              </a:rPr>
              <a:t>internetinę svetainę;																</a:t>
            </a:r>
            <a:endParaRPr lang="lt-LT" dirty="0">
              <a:solidFill>
                <a:schemeClr val="tx1"/>
              </a:solidFill>
            </a:endParaRPr>
          </a:p>
          <a:p>
            <a:r>
              <a:rPr lang="lt-LT" dirty="0" smtClean="0">
                <a:solidFill>
                  <a:schemeClr val="tx1"/>
                </a:solidFill>
              </a:rPr>
              <a:t>Apklausti asmenys yra 17-18m. 11 kl. moksleiviai, besimokantys fizikos A arba B kursą;															</a:t>
            </a:r>
          </a:p>
          <a:p>
            <a:r>
              <a:rPr lang="lt-LT" dirty="0" smtClean="0">
                <a:solidFill>
                  <a:schemeClr val="tx1"/>
                </a:solidFill>
              </a:rPr>
              <a:t>Apklausoje užduoti klausimai yra su galimu atsakymų variantų pasirinkimu, tačiau yra ir tokių klausimų, kur buvo galima atvirai nusakyti savo nuomonę</a:t>
            </a:r>
          </a:p>
          <a:p>
            <a:pPr marL="0" indent="0">
              <a:buNone/>
            </a:pPr>
            <a:endParaRPr lang="lt-LT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7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62" y="2679698"/>
            <a:ext cx="10416105" cy="361526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lt-LT" sz="4000" dirty="0" smtClean="0">
                <a:solidFill>
                  <a:schemeClr val="tx1"/>
                </a:solidFill>
              </a:rPr>
              <a:t>APKLAUSOJE DALYVAVUSIŲJŲ SKAIČIUS: </a:t>
            </a:r>
            <a:r>
              <a:rPr lang="lt-LT" sz="4000" b="1" dirty="0" smtClean="0">
                <a:solidFill>
                  <a:schemeClr val="tx1"/>
                </a:solidFill>
              </a:rPr>
              <a:t>27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35000">
              <a:schemeClr val="tx2">
                <a:lumMod val="75000"/>
              </a:schemeClr>
            </a:gs>
            <a:gs pos="100000">
              <a:schemeClr val="tx2">
                <a:lumMod val="2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01607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112295"/>
            <a:ext cx="4212989" cy="177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2245721"/>
            <a:ext cx="4212989" cy="1789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6" y="112295"/>
            <a:ext cx="7350524" cy="1521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77" y="1885480"/>
            <a:ext cx="4695584" cy="1347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67" y="3416791"/>
            <a:ext cx="5425065" cy="1772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16" y="5358021"/>
            <a:ext cx="6091654" cy="1254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4442525"/>
            <a:ext cx="5239951" cy="1648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200367" y="2970170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TESTINIAI</a:t>
            </a:r>
            <a:r>
              <a:rPr lang="lt-LT" sz="4400" dirty="0" smtClean="0"/>
              <a:t> </a:t>
            </a:r>
            <a:r>
              <a:rPr lang="lt-LT" sz="4400" dirty="0" smtClean="0"/>
              <a:t>KLAUSIMAI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58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0" y="529391"/>
            <a:ext cx="10475135" cy="2192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7" y="3609474"/>
            <a:ext cx="10490098" cy="2130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00367" y="2970170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4400" dirty="0" smtClean="0"/>
              <a:t>ATVIRIEJI KLAUSIMAI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4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" y="2379306"/>
            <a:ext cx="4640797" cy="1954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38722215"/>
              </p:ext>
            </p:extLst>
          </p:nvPr>
        </p:nvGraphicFramePr>
        <p:xfrm>
          <a:off x="3454066" y="8249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30050" y="2536483"/>
            <a:ext cx="8556322" cy="1919627"/>
            <a:chOff x="530050" y="2536483"/>
            <a:chExt cx="8556322" cy="1919627"/>
          </a:xfrm>
        </p:grpSpPr>
        <p:grpSp>
          <p:nvGrpSpPr>
            <p:cNvPr id="18" name="Group 17"/>
            <p:cNvGrpSpPr/>
            <p:nvPr/>
          </p:nvGrpSpPr>
          <p:grpSpPr>
            <a:xfrm>
              <a:off x="530050" y="2853259"/>
              <a:ext cx="5381087" cy="1492433"/>
              <a:chOff x="530050" y="2853259"/>
              <a:chExt cx="5381087" cy="149243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050" y="3603549"/>
                <a:ext cx="344637" cy="34463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7427" y="3284376"/>
                <a:ext cx="249884" cy="24988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56" y="4017475"/>
                <a:ext cx="228825" cy="22882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600445" y="3234217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33%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205211" y="357214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A500"/>
                    </a:solidFill>
                  </a:rPr>
                  <a:t>60%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36901" y="3976360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7%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7176" y="285325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0%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"/>
            <p:cNvSpPr txBox="1"/>
            <p:nvPr/>
          </p:nvSpPr>
          <p:spPr>
            <a:xfrm>
              <a:off x="7802366" y="3694922"/>
              <a:ext cx="1284006" cy="7611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60%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778785" y="3775867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33%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6697466" y="2536483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7%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0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88" y="2868471"/>
            <a:ext cx="13296123" cy="34616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3600" b="1" dirty="0">
                <a:solidFill>
                  <a:schemeClr val="accent1"/>
                </a:solidFill>
              </a:rPr>
              <a:t>Egzoplaneta</a:t>
            </a:r>
            <a:r>
              <a:rPr lang="lt-LT" sz="3600" dirty="0">
                <a:solidFill>
                  <a:schemeClr val="accent1"/>
                </a:solidFill>
              </a:rPr>
              <a:t> yra planeta, esanti ne Saulės sistemoje.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6" y="2425701"/>
            <a:ext cx="4792042" cy="2035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41141803"/>
              </p:ext>
            </p:extLst>
          </p:nvPr>
        </p:nvGraphicFramePr>
        <p:xfrm>
          <a:off x="4064000" y="79023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423278" y="2915641"/>
            <a:ext cx="9424406" cy="2639885"/>
            <a:chOff x="423278" y="2915641"/>
            <a:chExt cx="9424406" cy="2639885"/>
          </a:xfrm>
        </p:grpSpPr>
        <p:sp>
          <p:nvSpPr>
            <p:cNvPr id="11" name="TextBox 1"/>
            <p:cNvSpPr txBox="1"/>
            <p:nvPr/>
          </p:nvSpPr>
          <p:spPr>
            <a:xfrm>
              <a:off x="8742784" y="4212304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11%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3278" y="2915641"/>
              <a:ext cx="9227134" cy="2639885"/>
              <a:chOff x="423278" y="2915641"/>
              <a:chExt cx="9227134" cy="2639885"/>
            </a:xfrm>
          </p:grpSpPr>
          <p:sp>
            <p:nvSpPr>
              <p:cNvPr id="9" name="TextBox 1"/>
              <p:cNvSpPr txBox="1"/>
              <p:nvPr/>
            </p:nvSpPr>
            <p:spPr>
              <a:xfrm>
                <a:off x="6486525" y="3182796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44%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  <p:sp>
            <p:nvSpPr>
              <p:cNvPr id="10" name="TextBox 1"/>
              <p:cNvSpPr txBox="1"/>
              <p:nvPr/>
            </p:nvSpPr>
            <p:spPr>
              <a:xfrm>
                <a:off x="7800975" y="4921974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19%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23278" y="2915641"/>
                <a:ext cx="2629241" cy="1524100"/>
                <a:chOff x="423278" y="2915641"/>
                <a:chExt cx="2629241" cy="1524100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083" y="3750469"/>
                  <a:ext cx="274637" cy="274637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758253" y="4070409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E58C3"/>
                      </a:solidFill>
                    </a:rPr>
                    <a:t>11%</a:t>
                  </a:r>
                  <a:endParaRPr lang="en-US" dirty="0">
                    <a:solidFill>
                      <a:srgbClr val="0E58C3"/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885950" y="3681293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34C300"/>
                      </a:solidFill>
                    </a:rPr>
                    <a:t>19%</a:t>
                  </a:r>
                  <a:endParaRPr lang="en-US" dirty="0">
                    <a:solidFill>
                      <a:srgbClr val="34C300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431836" y="331196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0000"/>
                      </a:solidFill>
                    </a:rPr>
                    <a:t>44%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2647" y="291564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A500"/>
                      </a:solidFill>
                    </a:rPr>
                    <a:t>26%</a:t>
                  </a:r>
                  <a:endParaRPr lang="en-US" dirty="0">
                    <a:solidFill>
                      <a:srgbClr val="FFA500"/>
                    </a:solidFill>
                  </a:endParaRPr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23278" y="3330271"/>
                  <a:ext cx="332712" cy="332712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9359" y="2995613"/>
                  <a:ext cx="289360" cy="28936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838" y="4144098"/>
                  <a:ext cx="189785" cy="189785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1"/>
              <p:cNvSpPr txBox="1"/>
              <p:nvPr/>
            </p:nvSpPr>
            <p:spPr>
              <a:xfrm>
                <a:off x="8545512" y="3029431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26%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3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398</Words>
  <Application>Microsoft Office PowerPoint</Application>
  <PresentationFormat>Widescreen</PresentationFormat>
  <Paragraphs>92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Times New Roman</vt:lpstr>
      <vt:lpstr>Wingdings 3</vt:lpstr>
      <vt:lpstr>Slice</vt:lpstr>
      <vt:lpstr>Egzoplanetos ir gyvybė kitose planetose.  APKLAUSOS ANALIZĖ </vt:lpstr>
      <vt:lpstr>Apklausos tikslas</vt:lpstr>
      <vt:lpstr>Pagrindiniai darbo KRITERIJAI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Atvirasis klausimas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Egzoplanetos ir gyvybė kitose planetose.  APKLAUSOS ANALIZĖ</dc:title>
  <dc:creator>Augustas Arcišauskis</dc:creator>
  <cp:lastModifiedBy>Augustas Arcišauskis</cp:lastModifiedBy>
  <cp:revision>35</cp:revision>
  <dcterms:created xsi:type="dcterms:W3CDTF">2019-05-14T14:41:48Z</dcterms:created>
  <dcterms:modified xsi:type="dcterms:W3CDTF">2019-05-15T21:30:26Z</dcterms:modified>
</cp:coreProperties>
</file>